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57" r:id="rId3"/>
    <p:sldId id="264" r:id="rId4"/>
    <p:sldId id="449" r:id="rId5"/>
    <p:sldId id="440" r:id="rId6"/>
    <p:sldId id="444" r:id="rId7"/>
    <p:sldId id="450" r:id="rId8"/>
    <p:sldId id="451" r:id="rId9"/>
    <p:sldId id="452" r:id="rId10"/>
    <p:sldId id="445" r:id="rId11"/>
    <p:sldId id="447" r:id="rId12"/>
    <p:sldId id="446" r:id="rId13"/>
    <p:sldId id="454" r:id="rId14"/>
    <p:sldId id="45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39E2B9-0939-4EF1-B782-36BA654E21DD}" type="doc">
      <dgm:prSet loTypeId="urn:microsoft.com/office/officeart/2009/layout/ReverseList" loCatId="relationship" qsTypeId="urn:microsoft.com/office/officeart/2005/8/quickstyle/simple5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D95C04C1-DCBD-42A0-85EE-DA3E97EDFBD4}">
      <dgm:prSet phldrT="[Текст]" custT="1"/>
      <dgm:spPr/>
      <dgm:t>
        <a:bodyPr/>
        <a:lstStyle/>
        <a:p>
          <a:r>
            <a:rPr lang="kk-KZ" sz="4800" dirty="0">
              <a:solidFill>
                <a:schemeClr val="accent1">
                  <a:lumMod val="60000"/>
                  <a:lumOff val="40000"/>
                </a:schemeClr>
              </a:solidFill>
            </a:rPr>
            <a:t>      </a:t>
          </a:r>
          <a:r>
            <a:rPr lang="kk-KZ" sz="5400" dirty="0">
              <a:solidFill>
                <a:schemeClr val="accent1">
                  <a:lumMod val="60000"/>
                  <a:lumOff val="40000"/>
                </a:schemeClr>
              </a:solidFill>
            </a:rPr>
            <a:t>мінезі</a:t>
          </a:r>
          <a:endParaRPr lang="ru-RU" sz="48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5B58CAD-98AE-4EB6-8F46-1BF4B937825E}" type="parTrans" cxnId="{1D78D980-9880-4D4F-8FFE-6DA5E2C3BE2F}">
      <dgm:prSet/>
      <dgm:spPr/>
      <dgm:t>
        <a:bodyPr/>
        <a:lstStyle/>
        <a:p>
          <a:endParaRPr lang="ru-RU"/>
        </a:p>
      </dgm:t>
    </dgm:pt>
    <dgm:pt modelId="{CD4AAA71-8E4C-4E71-BFD4-080A5FD86699}" type="sibTrans" cxnId="{1D78D980-9880-4D4F-8FFE-6DA5E2C3BE2F}">
      <dgm:prSet/>
      <dgm:spPr/>
      <dgm:t>
        <a:bodyPr/>
        <a:lstStyle/>
        <a:p>
          <a:endParaRPr lang="ru-RU"/>
        </a:p>
      </dgm:t>
    </dgm:pt>
    <dgm:pt modelId="{C2E59BE2-ED8C-4B51-AF82-6683E55ECAE3}">
      <dgm:prSet phldrT="[Текст]"/>
      <dgm:spPr/>
      <dgm:t>
        <a:bodyPr/>
        <a:lstStyle/>
        <a:p>
          <a:r>
            <a:rPr lang="kk-KZ" dirty="0">
              <a:solidFill>
                <a:schemeClr val="accent1">
                  <a:lumMod val="60000"/>
                  <a:lumOff val="40000"/>
                </a:schemeClr>
              </a:solidFill>
            </a:rPr>
            <a:t>   айтқысы келген ойы</a:t>
          </a:r>
          <a:endParaRPr lang="ru-RU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7693E29-967A-4F74-B47F-4CF5F9BC6615}" type="parTrans" cxnId="{94782C3D-47CA-4DF3-90B9-E3D537CBC027}">
      <dgm:prSet/>
      <dgm:spPr/>
      <dgm:t>
        <a:bodyPr/>
        <a:lstStyle/>
        <a:p>
          <a:endParaRPr lang="ru-RU"/>
        </a:p>
      </dgm:t>
    </dgm:pt>
    <dgm:pt modelId="{496A7AF7-237D-41BE-826B-4461B8E3F4B7}" type="sibTrans" cxnId="{94782C3D-47CA-4DF3-90B9-E3D537CBC027}">
      <dgm:prSet/>
      <dgm:spPr/>
      <dgm:t>
        <a:bodyPr/>
        <a:lstStyle/>
        <a:p>
          <a:endParaRPr lang="ru-RU"/>
        </a:p>
      </dgm:t>
    </dgm:pt>
    <dgm:pt modelId="{7CE9DD1C-4DC5-4A7B-816C-BB9920A3040D}" type="pres">
      <dgm:prSet presAssocID="{9F39E2B9-0939-4EF1-B782-36BA654E21DD}" presName="Name0" presStyleCnt="0">
        <dgm:presLayoutVars>
          <dgm:chMax val="2"/>
          <dgm:chPref val="2"/>
          <dgm:animLvl val="lvl"/>
        </dgm:presLayoutVars>
      </dgm:prSet>
      <dgm:spPr/>
    </dgm:pt>
    <dgm:pt modelId="{6C3AA1F2-8DB8-4EC4-A278-ED4BA82D56FB}" type="pres">
      <dgm:prSet presAssocID="{9F39E2B9-0939-4EF1-B782-36BA654E21DD}" presName="LeftText" presStyleLbl="revTx" presStyleIdx="0" presStyleCnt="0">
        <dgm:presLayoutVars>
          <dgm:bulletEnabled val="1"/>
        </dgm:presLayoutVars>
      </dgm:prSet>
      <dgm:spPr/>
    </dgm:pt>
    <dgm:pt modelId="{8D421366-59AD-44E3-AC37-925872D8FF8F}" type="pres">
      <dgm:prSet presAssocID="{9F39E2B9-0939-4EF1-B782-36BA654E21DD}" presName="LeftNode" presStyleLbl="bgImgPlace1" presStyleIdx="0" presStyleCnt="2" custScaleX="216294" custLinFactNeighborX="-47197" custLinFactNeighborY="-1813">
        <dgm:presLayoutVars>
          <dgm:chMax val="2"/>
          <dgm:chPref val="2"/>
        </dgm:presLayoutVars>
      </dgm:prSet>
      <dgm:spPr/>
    </dgm:pt>
    <dgm:pt modelId="{62BAFDE0-5369-4C11-8F33-1FC237252D05}" type="pres">
      <dgm:prSet presAssocID="{9F39E2B9-0939-4EF1-B782-36BA654E21DD}" presName="RightText" presStyleLbl="revTx" presStyleIdx="0" presStyleCnt="0">
        <dgm:presLayoutVars>
          <dgm:bulletEnabled val="1"/>
        </dgm:presLayoutVars>
      </dgm:prSet>
      <dgm:spPr/>
    </dgm:pt>
    <dgm:pt modelId="{234E1353-1F03-46E6-8F87-6F537EE0C35F}" type="pres">
      <dgm:prSet presAssocID="{9F39E2B9-0939-4EF1-B782-36BA654E21DD}" presName="RightNode" presStyleLbl="bgImgPlace1" presStyleIdx="1" presStyleCnt="2" custScaleX="215887" custLinFactNeighborX="66974" custLinFactNeighborY="-2264">
        <dgm:presLayoutVars>
          <dgm:chMax val="0"/>
          <dgm:chPref val="0"/>
        </dgm:presLayoutVars>
      </dgm:prSet>
      <dgm:spPr/>
    </dgm:pt>
    <dgm:pt modelId="{7B91C774-DE8F-4700-AE5D-2C58D48F2C53}" type="pres">
      <dgm:prSet presAssocID="{9F39E2B9-0939-4EF1-B782-36BA654E21DD}" presName="TopArrow" presStyleLbl="node1" presStyleIdx="0" presStyleCnt="2"/>
      <dgm:spPr/>
    </dgm:pt>
    <dgm:pt modelId="{D314F5BC-6138-49FA-9C35-34BC5711AF45}" type="pres">
      <dgm:prSet presAssocID="{9F39E2B9-0939-4EF1-B782-36BA654E21DD}" presName="BottomArrow" presStyleLbl="node1" presStyleIdx="1" presStyleCnt="2"/>
      <dgm:spPr/>
    </dgm:pt>
  </dgm:ptLst>
  <dgm:cxnLst>
    <dgm:cxn modelId="{94782C3D-47CA-4DF3-90B9-E3D537CBC027}" srcId="{9F39E2B9-0939-4EF1-B782-36BA654E21DD}" destId="{C2E59BE2-ED8C-4B51-AF82-6683E55ECAE3}" srcOrd="1" destOrd="0" parTransId="{D7693E29-967A-4F74-B47F-4CF5F9BC6615}" sibTransId="{496A7AF7-237D-41BE-826B-4461B8E3F4B7}"/>
    <dgm:cxn modelId="{2539AE3F-8D6B-4EBE-9BC0-336E5F1143D2}" type="presOf" srcId="{C2E59BE2-ED8C-4B51-AF82-6683E55ECAE3}" destId="{234E1353-1F03-46E6-8F87-6F537EE0C35F}" srcOrd="1" destOrd="0" presId="urn:microsoft.com/office/officeart/2009/layout/ReverseList"/>
    <dgm:cxn modelId="{30221D41-2AF8-49E9-A900-1B869395B727}" type="presOf" srcId="{D95C04C1-DCBD-42A0-85EE-DA3E97EDFBD4}" destId="{6C3AA1F2-8DB8-4EC4-A278-ED4BA82D56FB}" srcOrd="0" destOrd="0" presId="urn:microsoft.com/office/officeart/2009/layout/ReverseList"/>
    <dgm:cxn modelId="{653AFD79-B370-417C-A11A-E0BBB05BB1DD}" type="presOf" srcId="{C2E59BE2-ED8C-4B51-AF82-6683E55ECAE3}" destId="{62BAFDE0-5369-4C11-8F33-1FC237252D05}" srcOrd="0" destOrd="0" presId="urn:microsoft.com/office/officeart/2009/layout/ReverseList"/>
    <dgm:cxn modelId="{1D78D980-9880-4D4F-8FFE-6DA5E2C3BE2F}" srcId="{9F39E2B9-0939-4EF1-B782-36BA654E21DD}" destId="{D95C04C1-DCBD-42A0-85EE-DA3E97EDFBD4}" srcOrd="0" destOrd="0" parTransId="{D5B58CAD-98AE-4EB6-8F46-1BF4B937825E}" sibTransId="{CD4AAA71-8E4C-4E71-BFD4-080A5FD86699}"/>
    <dgm:cxn modelId="{E11991A6-F4A8-4E29-990F-A546C06290F2}" type="presOf" srcId="{D95C04C1-DCBD-42A0-85EE-DA3E97EDFBD4}" destId="{8D421366-59AD-44E3-AC37-925872D8FF8F}" srcOrd="1" destOrd="0" presId="urn:microsoft.com/office/officeart/2009/layout/ReverseList"/>
    <dgm:cxn modelId="{92CD7AF9-5C7A-4D43-9109-BB8F9D6E00E3}" type="presOf" srcId="{9F39E2B9-0939-4EF1-B782-36BA654E21DD}" destId="{7CE9DD1C-4DC5-4A7B-816C-BB9920A3040D}" srcOrd="0" destOrd="0" presId="urn:microsoft.com/office/officeart/2009/layout/ReverseList"/>
    <dgm:cxn modelId="{89A301AE-2ACC-4AC2-802A-FD208209E80A}" type="presParOf" srcId="{7CE9DD1C-4DC5-4A7B-816C-BB9920A3040D}" destId="{6C3AA1F2-8DB8-4EC4-A278-ED4BA82D56FB}" srcOrd="0" destOrd="0" presId="urn:microsoft.com/office/officeart/2009/layout/ReverseList"/>
    <dgm:cxn modelId="{9C3D39CE-A0FC-4C1C-BF6B-CA9F2B9861BD}" type="presParOf" srcId="{7CE9DD1C-4DC5-4A7B-816C-BB9920A3040D}" destId="{8D421366-59AD-44E3-AC37-925872D8FF8F}" srcOrd="1" destOrd="0" presId="urn:microsoft.com/office/officeart/2009/layout/ReverseList"/>
    <dgm:cxn modelId="{608EF513-8838-460E-B7E6-AAE0D8CD64B5}" type="presParOf" srcId="{7CE9DD1C-4DC5-4A7B-816C-BB9920A3040D}" destId="{62BAFDE0-5369-4C11-8F33-1FC237252D05}" srcOrd="2" destOrd="0" presId="urn:microsoft.com/office/officeart/2009/layout/ReverseList"/>
    <dgm:cxn modelId="{654C799B-DB41-4321-B974-4D543319AD94}" type="presParOf" srcId="{7CE9DD1C-4DC5-4A7B-816C-BB9920A3040D}" destId="{234E1353-1F03-46E6-8F87-6F537EE0C35F}" srcOrd="3" destOrd="0" presId="urn:microsoft.com/office/officeart/2009/layout/ReverseList"/>
    <dgm:cxn modelId="{0BECD240-2399-4F50-A830-98400B26A67A}" type="presParOf" srcId="{7CE9DD1C-4DC5-4A7B-816C-BB9920A3040D}" destId="{7B91C774-DE8F-4700-AE5D-2C58D48F2C53}" srcOrd="4" destOrd="0" presId="urn:microsoft.com/office/officeart/2009/layout/ReverseList"/>
    <dgm:cxn modelId="{214C7624-0F90-41E7-ACAD-A2A6179923F5}" type="presParOf" srcId="{7CE9DD1C-4DC5-4A7B-816C-BB9920A3040D}" destId="{D314F5BC-6138-49FA-9C35-34BC5711AF45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421366-59AD-44E3-AC37-925872D8FF8F}">
      <dsp:nvSpPr>
        <dsp:cNvPr id="0" name=""/>
        <dsp:cNvSpPr/>
      </dsp:nvSpPr>
      <dsp:spPr>
        <a:xfrm rot="16200000">
          <a:off x="1417028" y="290139"/>
          <a:ext cx="2937199" cy="3882348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82880" tIns="304800" rIns="274320" bIns="30480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4800" kern="1200" dirty="0">
              <a:solidFill>
                <a:schemeClr val="accent1">
                  <a:lumMod val="60000"/>
                  <a:lumOff val="40000"/>
                </a:schemeClr>
              </a:solidFill>
            </a:rPr>
            <a:t>      </a:t>
          </a:r>
          <a:r>
            <a:rPr lang="kk-KZ" sz="5400" kern="1200" dirty="0">
              <a:solidFill>
                <a:schemeClr val="accent1">
                  <a:lumMod val="60000"/>
                  <a:lumOff val="40000"/>
                </a:schemeClr>
              </a:solidFill>
            </a:rPr>
            <a:t>мінезі</a:t>
          </a:r>
          <a:endParaRPr lang="ru-RU" sz="48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 rot="5400000">
        <a:off x="1087862" y="906121"/>
        <a:ext cx="3738940" cy="2650383"/>
      </dsp:txXfrm>
    </dsp:sp>
    <dsp:sp modelId="{234E1353-1F03-46E6-8F87-6F537EE0C35F}">
      <dsp:nvSpPr>
        <dsp:cNvPr id="0" name=""/>
        <dsp:cNvSpPr/>
      </dsp:nvSpPr>
      <dsp:spPr>
        <a:xfrm rot="5400000">
          <a:off x="5342774" y="280545"/>
          <a:ext cx="2937199" cy="3875043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tint val="50000"/>
            <a:hueOff val="27279"/>
            <a:satOff val="-3169"/>
            <a:lumOff val="1066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297180" tIns="330200" rIns="198120" bIns="330200" numCol="1" spcCol="1270" anchor="t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5200" kern="1200" dirty="0">
              <a:solidFill>
                <a:schemeClr val="accent1">
                  <a:lumMod val="60000"/>
                  <a:lumOff val="40000"/>
                </a:schemeClr>
              </a:solidFill>
            </a:rPr>
            <a:t>   айтқысы келген ойы</a:t>
          </a:r>
          <a:endParaRPr lang="ru-RU" sz="52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 rot="-5400000">
        <a:off x="4873852" y="892875"/>
        <a:ext cx="3731635" cy="2650383"/>
      </dsp:txXfrm>
    </dsp:sp>
    <dsp:sp modelId="{7B91C774-DE8F-4700-AE5D-2C58D48F2C53}">
      <dsp:nvSpPr>
        <dsp:cNvPr id="0" name=""/>
        <dsp:cNvSpPr/>
      </dsp:nvSpPr>
      <dsp:spPr>
        <a:xfrm>
          <a:off x="3732602" y="0"/>
          <a:ext cx="1876445" cy="1876354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314F5BC-6138-49FA-9C35-34BC5711AF45}">
      <dsp:nvSpPr>
        <dsp:cNvPr id="0" name=""/>
        <dsp:cNvSpPr/>
      </dsp:nvSpPr>
      <dsp:spPr>
        <a:xfrm rot="10800000">
          <a:off x="3732602" y="2692318"/>
          <a:ext cx="1876445" cy="1876354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3">
                <a:shade val="80000"/>
                <a:hueOff val="103952"/>
                <a:satOff val="-30572"/>
                <a:lumOff val="33994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103952"/>
                <a:satOff val="-30572"/>
                <a:lumOff val="33994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103952"/>
                <a:satOff val="-30572"/>
                <a:lumOff val="339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5A15A-410B-4725-87E0-7F7EBC779F35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58A40-523A-411C-9A68-4EBD2DF8D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3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Оригинальные шаблоны для презентаций: </a:t>
            </a:r>
            <a:r>
              <a:rPr lang="ru-RU" sz="1200" dirty="0">
                <a:hlinkClick r:id="rId3"/>
              </a:rPr>
              <a:t>https://presentation-creation.ru/powerpoint-templates.html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ru-RU" sz="120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08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8C5504-2471-4E43-9174-5D85F22E1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19BB7E-235D-4C9A-87F3-C0D59F78F2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E2B81B-D90B-421E-8E1E-C2363AD1F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01FE-7238-4A45-B998-7EBFF11B0A04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80227B-4C82-4E0E-B962-123D539A9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080B5A-A0AB-4D7E-AB4E-4D600B24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277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34E19-4ABE-46FF-8CFD-2E1BFDC2C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958B20-4698-49EB-9F65-14A9733EB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A88C8C-8794-4D88-9169-93FE42CD9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01FE-7238-4A45-B998-7EBFF11B0A04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FBAB82-F13B-4A24-96B1-B282FA8E0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435993-3C75-4AE4-9918-63EDE019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542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BA159F9-36C7-4D80-A5E2-49282B5662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E69C3D-C5E0-4ED3-978B-2CF257C5F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EB2482-8D3D-458F-ABC1-458AA60A8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01FE-7238-4A45-B998-7EBFF11B0A04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EDF13C-AE8A-44F8-86B5-E036CEBC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D3D8C0-6829-480C-B8D6-BFE3A366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122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179" y="0"/>
            <a:ext cx="8689643" cy="1368152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39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179" y="0"/>
            <a:ext cx="8689643" cy="1368152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07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89408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11691" y="45855"/>
            <a:ext cx="8640960" cy="1336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335360" y="1988840"/>
            <a:ext cx="11521280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7469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5733" y="4406901"/>
            <a:ext cx="7630551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95733" y="2906713"/>
            <a:ext cx="76305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35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9349" y="2060848"/>
            <a:ext cx="576064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2011" y="2071390"/>
            <a:ext cx="576064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2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360" y="1916832"/>
            <a:ext cx="556861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5360" y="2556594"/>
            <a:ext cx="5568619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88022" y="1934294"/>
            <a:ext cx="566462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88022" y="2574056"/>
            <a:ext cx="5664629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833747" y="6410897"/>
            <a:ext cx="162065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538912" y="6356351"/>
            <a:ext cx="2199456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961747" y="6356351"/>
            <a:ext cx="162065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42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51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70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A90BD-B23E-4C0E-BC0F-8ECEAD173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B826CF-0719-4984-B07A-B142B5F95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BB3BDB-12F7-43A3-938A-3D45B6F7A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01FE-7238-4A45-B998-7EBFF11B0A04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190AEF-3388-4349-BBF2-37556F34F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8C0BDC-B36B-4101-BA91-8B8B9714A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822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513622"/>
            <a:ext cx="4011084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1851" y="1916833"/>
            <a:ext cx="6815667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61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84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61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60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70395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A1353-FF7E-4274-846C-516ED0B80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A5C2FB-1147-4FE5-8EB4-A75FB4454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406A9E-F56D-4CF5-9E3D-22307E566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01FE-7238-4A45-B998-7EBFF11B0A04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20972E-28E8-4417-9D72-2D85183B9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915EE4-DBC5-4CD9-B8D5-F7881396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19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CDA69-7278-4D2F-B1B5-946AED3E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9F1A47-D1F5-48CA-8078-AD72A10A66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0A6619-E0DA-4E36-9A72-5F0038BE2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8FCF3C-C03A-4469-80F8-163C59778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01FE-7238-4A45-B998-7EBFF11B0A04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C90C31-331F-403D-895D-4413AFFF7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86EDF-D794-44E2-9791-80A25773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239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AD4A-A353-4004-B0D6-CEF25B097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D8161B-A0C0-4C0C-898B-F4A6CD811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DF3DF4-A73B-4A6D-9329-0F612062D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AE08FCD-A1DB-4132-9D0D-73E81BE43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850397-5CD3-4A67-AADC-82526F642A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5588BB9-391E-48DF-A093-CCD4053B2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01FE-7238-4A45-B998-7EBFF11B0A04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C365460-6695-4671-860B-1F865FD9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19CB09-B974-48B4-9D4F-25FF2B99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300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F62E1-A0B8-46EC-B7EE-F96DA53AA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9B5256-C143-4C83-A601-0436A9206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01FE-7238-4A45-B998-7EBFF11B0A04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D4827E-8CE5-4475-8BFB-8ACE24252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A2688EC-6618-46DD-919A-6617D344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249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CED4075-52DC-4B1A-AADF-4552C2183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01FE-7238-4A45-B998-7EBFF11B0A04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A8C043-0B73-4AB6-89B1-40AD6450C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E1324B-3153-4E3E-A604-63B9915D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832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CFB8D-1AC5-49BC-BD84-EF458AD92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3C8957-0005-46A7-BA9A-ECD760377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180634-C519-4621-B396-4D5A8FCE2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21788A-D78F-4C71-ACBB-9F96A56FC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01FE-7238-4A45-B998-7EBFF11B0A04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0AD637-C0FE-44B1-BA35-256D2ABD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080AA7-E15E-413C-B454-13A46E6E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757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C8D74-2E8E-4683-A2ED-AA10C766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93121A4-9EA9-4228-9DEC-BF3FFE629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152451-5DC2-4A45-9769-93EB70D3C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57226C-292C-44AA-AAE5-FBC6C2EEA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01FE-7238-4A45-B998-7EBFF11B0A04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D6F3C3-2B3C-4BA4-9323-B617F4F33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28DE2D-F3B9-4151-A3E1-C03790AA9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297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C75792-ADC3-47E7-BA39-BC2FC4C13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23BA69-DE35-43BD-BBB1-A726D1DB9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9A6E75-5780-4CF1-A8A1-0D53B96DB7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501FE-7238-4A45-B998-7EBFF11B0A04}" type="datetimeFigureOut">
              <a:rPr lang="ru-RU" smtClean="0"/>
              <a:t>15.05.2022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A200FF-DC98-4183-841D-76C646EDE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46A7F1-66E2-44F3-9B1E-5850BB2F1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3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1691" y="45855"/>
            <a:ext cx="8640960" cy="1336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360" y="1988840"/>
            <a:ext cx="11521280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917" y="45855"/>
            <a:ext cx="1010349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0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9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1980" y="1404730"/>
            <a:ext cx="3483430" cy="1368152"/>
          </a:xfrm>
        </p:spPr>
        <p:txBody>
          <a:bodyPr>
            <a:noAutofit/>
          </a:bodyPr>
          <a:lstStyle/>
          <a:p>
            <a:pPr algn="ctr"/>
            <a:b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ҚАЗАҚ ӘДЕБИЕТІ</a:t>
            </a:r>
            <a:b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ІІІ БӨЛІМ </a:t>
            </a:r>
            <a:b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ПАРАСАТ ПАЙЫМЫ</a:t>
            </a:r>
            <a:endParaRPr lang="ru-RU" sz="4800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145A18CE-4B11-4D0E-B2D4-42D234CAC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538">
        <p:fade/>
      </p:transition>
    </mc:Choice>
    <mc:Fallback xmlns="">
      <p:transition spd="med" advTm="85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B7761D6-6C59-4C0F-AF14-EA2F8DE9EA9F}"/>
              </a:ext>
            </a:extLst>
          </p:cNvPr>
          <p:cNvSpPr/>
          <p:nvPr/>
        </p:nvSpPr>
        <p:spPr>
          <a:xfrm>
            <a:off x="911088" y="2114100"/>
            <a:ext cx="4664765" cy="17625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A4CB50-7215-4AE3-AE6A-05CB5C2CD12A}"/>
              </a:ext>
            </a:extLst>
          </p:cNvPr>
          <p:cNvSpPr txBox="1"/>
          <p:nvPr/>
        </p:nvSpPr>
        <p:spPr>
          <a:xfrm>
            <a:off x="2879677" y="351664"/>
            <a:ext cx="8649714" cy="1216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1-тапсырма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kk-KZ" sz="24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  Берілген үзінділер арқылы шығарма оқиғасының уақытын анықтаңыз.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CDFFE3-B6E5-4FE1-B7D3-DF24A5616429}"/>
              </a:ext>
            </a:extLst>
          </p:cNvPr>
          <p:cNvSpPr txBox="1"/>
          <p:nvPr/>
        </p:nvSpPr>
        <p:spPr>
          <a:xfrm>
            <a:off x="1000539" y="2329973"/>
            <a:ext cx="45322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Шетелге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кетсеңдер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де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бауыр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басып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Құтты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орын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тепсендер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де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ауырласып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Атажұрт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шақырады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тұқымым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деп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Құшағын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байтақ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дала,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тауың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ашып</a:t>
            </a:r>
            <a:r>
              <a:rPr lang="ru-RU" sz="1600" b="0" i="0" dirty="0">
                <a:solidFill>
                  <a:srgbClr val="545454"/>
                </a:solidFill>
                <a:effectLst/>
                <a:latin typeface="Open Sans"/>
              </a:rPr>
              <a:t>…</a:t>
            </a:r>
            <a:endParaRPr lang="ru-RU" sz="160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167A926-921D-49FD-9564-D85011436627}"/>
              </a:ext>
            </a:extLst>
          </p:cNvPr>
          <p:cNvSpPr/>
          <p:nvPr/>
        </p:nvSpPr>
        <p:spPr>
          <a:xfrm>
            <a:off x="934280" y="4739775"/>
            <a:ext cx="4664765" cy="17625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Қазағың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жетті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ежелгі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арманына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Жағдайдың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қарамаңдар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бар,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жоғына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Ілінбеу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үшін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елдік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бірлік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керек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Ешқашан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енді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ешкімнің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қармағына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563BF254-73F0-492D-B534-2A1575F9E672}"/>
              </a:ext>
            </a:extLst>
          </p:cNvPr>
          <p:cNvCxnSpPr>
            <a:cxnSpLocks/>
          </p:cNvCxnSpPr>
          <p:nvPr/>
        </p:nvCxnSpPr>
        <p:spPr>
          <a:xfrm>
            <a:off x="5599045" y="2995370"/>
            <a:ext cx="66923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139BEE33-CC5D-4EF0-AFF7-578DFE9B7221}"/>
              </a:ext>
            </a:extLst>
          </p:cNvPr>
          <p:cNvCxnSpPr>
            <a:cxnSpLocks/>
          </p:cNvCxnSpPr>
          <p:nvPr/>
        </p:nvCxnSpPr>
        <p:spPr>
          <a:xfrm>
            <a:off x="5587449" y="5621045"/>
            <a:ext cx="70402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75018FD-F8AA-4DE5-ADEE-E13ACFA7C479}"/>
              </a:ext>
            </a:extLst>
          </p:cNvPr>
          <p:cNvSpPr/>
          <p:nvPr/>
        </p:nvSpPr>
        <p:spPr>
          <a:xfrm>
            <a:off x="6291470" y="1592436"/>
            <a:ext cx="5102085" cy="330314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1991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желтоқсан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Тәуелсіздік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күні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болып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жарияланғаннан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кейін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ТМД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Қытай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мен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Моңғолия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Түркия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мен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Ирандағы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сондай-ақ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басқа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шеттегі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мыңдаған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қандастарымыздың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атамекенге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орала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бастағаны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–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тарихи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шындық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Осы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орайда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1992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қыркүйекте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Алматыда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Дүниежүзі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қазақтарының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тұңғыш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құрылтайы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өткенін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ерекше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атап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айтуға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болады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Бұл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құрылтайға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33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елден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800-ге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жуық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адам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қатысты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Жиында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Дүниежүзі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қазақтарының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қауымдастығы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құрылып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жарғысы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қабылданды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/>
              <a:t> </a:t>
            </a:r>
            <a:r>
              <a:rPr lang="ru-RU" sz="1600" dirty="0" err="1">
                <a:solidFill>
                  <a:srgbClr val="002060"/>
                </a:solidFill>
              </a:rPr>
              <a:t>Міне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 err="1">
                <a:solidFill>
                  <a:srgbClr val="002060"/>
                </a:solidFill>
              </a:rPr>
              <a:t>өлең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мазмұны</a:t>
            </a:r>
            <a:r>
              <a:rPr lang="ru-RU" sz="1600" dirty="0">
                <a:solidFill>
                  <a:srgbClr val="002060"/>
                </a:solidFill>
              </a:rPr>
              <a:t> осы </a:t>
            </a:r>
            <a:r>
              <a:rPr lang="ru-RU" sz="1600" dirty="0" err="1">
                <a:solidFill>
                  <a:srgbClr val="002060"/>
                </a:solidFill>
              </a:rPr>
              <a:t>тұсқа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сәйкес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келеді</a:t>
            </a:r>
            <a:r>
              <a:rPr lang="ru-RU" sz="1600" dirty="0">
                <a:solidFill>
                  <a:srgbClr val="002060"/>
                </a:solidFill>
              </a:rPr>
              <a:t>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33F711B2-BA20-4561-A4B1-0DB0C16F9DC7}"/>
              </a:ext>
            </a:extLst>
          </p:cNvPr>
          <p:cNvSpPr/>
          <p:nvPr/>
        </p:nvSpPr>
        <p:spPr>
          <a:xfrm>
            <a:off x="6291470" y="5166022"/>
            <a:ext cx="5102085" cy="13362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1991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жылы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желтоқсанның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16-сында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Қазақстан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өз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Тәуелсіздігін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жариялады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F6DC886F-6851-4684-ADB7-818B6C939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0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789">
        <p:fade/>
      </p:transition>
    </mc:Choice>
    <mc:Fallback xmlns="">
      <p:transition spd="med" advTm="667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3E9B97-00C1-4966-BC59-1DDA4BE8A310}"/>
              </a:ext>
            </a:extLst>
          </p:cNvPr>
          <p:cNvSpPr txBox="1"/>
          <p:nvPr/>
        </p:nvSpPr>
        <p:spPr>
          <a:xfrm>
            <a:off x="3097696" y="305875"/>
            <a:ext cx="71760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2000" b="1" dirty="0">
                <a:solidFill>
                  <a:srgbClr val="3F3F3F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  <a:r>
              <a:rPr kumimoji="0" lang="kk-KZ" sz="20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ақыт пен кеңістік тұрғысынан талдаңыз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023D1D-77D8-453C-9321-A5584F633118}"/>
              </a:ext>
            </a:extLst>
          </p:cNvPr>
          <p:cNvSpPr txBox="1"/>
          <p:nvPr/>
        </p:nvSpPr>
        <p:spPr>
          <a:xfrm>
            <a:off x="1017105" y="2144928"/>
            <a:ext cx="448254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Шетелге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кетсеңдер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де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бауыр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басып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Құтты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орын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тепсендер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де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ауырласып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Атажұрт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шақырады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тұқымым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деп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Құшағын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байтақ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дала,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тауың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ашып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Бөленіп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онда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бәрің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байлық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баққа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Тіпті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ие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болсаңдар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атақ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даңққа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Бірге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ұрпақ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барсын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жарқын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болашаққа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Бұрыңдар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көшті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атамекен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жаққа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Қазағың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жетті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ежелгі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арманына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Жағдайдың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қарамаңдар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бар,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жоғына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Ілінбеу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үшін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елдік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бірлік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керек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Ешқашан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енді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ешкімнің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қармағына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240C25-DAB3-4E7A-B5D4-53E724C736C7}"/>
              </a:ext>
            </a:extLst>
          </p:cNvPr>
          <p:cNvSpPr txBox="1"/>
          <p:nvPr/>
        </p:nvSpPr>
        <p:spPr>
          <a:xfrm>
            <a:off x="6908932" y="1867929"/>
            <a:ext cx="471653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Уақытша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көрсендер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де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қиыншылық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Мың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артық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күн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кешуден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қорқып-бұғып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Қожа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боп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өз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жеріңде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өз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еліңе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жетсін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тер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төгуге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соны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ұғып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Астында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өз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аспаның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өз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туыңның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Өз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ауа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нәрін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жұтып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өз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суыңның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Қандастар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қапы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қалма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орны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бөлек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Күнде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өз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әнұраныңмен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оянудың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Мәнге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сәттерің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көп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елде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өтетін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Озбыр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жоқ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сыбағаңнан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кенде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ететін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Бәріміз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ұйымдасып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көркейтейік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Қазақтың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бейбіт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дербес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мемлекетін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2921D36D-5A50-4512-A3F0-375ACB464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650">
        <p:fade/>
      </p:transition>
    </mc:Choice>
    <mc:Fallback xmlns="">
      <p:transition spd="med" advTm="216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433938-DBE2-44F1-AEE4-71BD21F7A2D1}"/>
              </a:ext>
            </a:extLst>
          </p:cNvPr>
          <p:cNvSpPr txBox="1"/>
          <p:nvPr/>
        </p:nvSpPr>
        <p:spPr>
          <a:xfrm>
            <a:off x="2054087" y="892889"/>
            <a:ext cx="9303026" cy="3491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4000" dirty="0">
                <a:solidFill>
                  <a:srgbClr val="0F6FC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Қорытынды</a:t>
            </a:r>
            <a:r>
              <a:rPr kumimoji="0" lang="kk-KZ" sz="40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k-KZ" sz="4000" b="0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kumimoji="0" lang="kk-KZ" sz="28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лирикалық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қаһарманға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тән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мінезді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анықтадық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автордың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ойын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өлең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идеясымен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байланыстырдық</a:t>
            </a:r>
            <a:r>
              <a:rPr kumimoji="0" lang="kk-KZ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- шығармада көрсетілген уақытты анықтадық;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- тарихи оқиға жайлы баяндадық.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1316894C-BF04-4997-B8A7-B93E6A8D3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6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873">
        <p:fade/>
      </p:transition>
    </mc:Choice>
    <mc:Fallback xmlns="">
      <p:transition spd="med" advTm="258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разақын Асқар 10-с_Trim">
            <a:hlinkClick r:id="" action="ppaction://media"/>
            <a:extLst>
              <a:ext uri="{FF2B5EF4-FFF2-40B4-BE49-F238E27FC236}">
                <a16:creationId xmlns:a16="http://schemas.microsoft.com/office/drawing/2014/main" id="{33ED62D2-5726-4523-A1EC-02DF731CA4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4866" y="1657692"/>
            <a:ext cx="8695238" cy="428590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2F58E3B-FCF9-4C89-8850-C0A38BEB5EBF}"/>
              </a:ext>
            </a:extLst>
          </p:cNvPr>
          <p:cNvSpPr/>
          <p:nvPr/>
        </p:nvSpPr>
        <p:spPr>
          <a:xfrm>
            <a:off x="3700152" y="303648"/>
            <a:ext cx="6355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Ақынның</a:t>
            </a:r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ақ</a:t>
            </a:r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батасы</a:t>
            </a:r>
          </a:p>
        </p:txBody>
      </p:sp>
    </p:spTree>
    <p:extLst>
      <p:ext uri="{BB962C8B-B14F-4D97-AF65-F5344CB8AC3E}">
        <p14:creationId xmlns:p14="http://schemas.microsoft.com/office/powerpoint/2010/main" val="27079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049">
        <p:fade/>
      </p:transition>
    </mc:Choice>
    <mc:Fallback xmlns="">
      <p:transition spd="med" advTm="910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97" objId="3"/>
        <p14:triggerEvt type="onClick" time="2097" objId="3"/>
        <p14:stopEvt time="88385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78B4EB5-BC17-4344-99BD-24CA78FE093E}"/>
              </a:ext>
            </a:extLst>
          </p:cNvPr>
          <p:cNvSpPr txBox="1"/>
          <p:nvPr/>
        </p:nvSpPr>
        <p:spPr>
          <a:xfrm>
            <a:off x="2925417" y="168256"/>
            <a:ext cx="916056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Сабақтың тақырыбы: </a:t>
            </a:r>
            <a:r>
              <a:rPr kumimoji="0" lang="kk-KZ" sz="28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Оразақын Асқардың</a:t>
            </a:r>
            <a:br>
              <a:rPr kumimoji="0" lang="kk-KZ" sz="28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kk-KZ" sz="28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«Шетте жүрген бауырларға» </a:t>
            </a:r>
            <a:r>
              <a:rPr lang="kk-KZ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өлеңіндегі кейіпкерлер және замана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B21E6-5DAA-46CC-BEDD-C53973639D90}"/>
              </a:ext>
            </a:extLst>
          </p:cNvPr>
          <p:cNvSpPr txBox="1"/>
          <p:nvPr/>
        </p:nvSpPr>
        <p:spPr>
          <a:xfrm>
            <a:off x="1586947" y="2121107"/>
            <a:ext cx="9637643" cy="3491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</a:t>
            </a:r>
            <a:r>
              <a:rPr lang="kk-KZ" sz="4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Бүгін сабақта: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kk-KZ" sz="40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kk-KZ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лирикалық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қаһарманға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тән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мінезді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анықтайды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endParaRPr lang="ru-RU" sz="28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автордың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ойын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өлең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идеясымен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байланыстырады</a:t>
            </a:r>
            <a:r>
              <a:rPr lang="kk-KZ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u-RU" sz="28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kk-KZ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- шығармада көрсетілген уақытты анықтайды;</a:t>
            </a:r>
            <a:endParaRPr lang="ru-RU" sz="28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kk-KZ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- тарихи оқиға жайлы баяндайды.</a:t>
            </a:r>
            <a:endParaRPr lang="ru-RU" sz="28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FC95E1C6-DE7A-4DA3-984A-8C6B694AE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1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481">
        <p:fade/>
      </p:transition>
    </mc:Choice>
    <mc:Fallback xmlns="">
      <p:transition spd="med" advTm="334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разақын Асқар келбет_Trim2">
            <a:hlinkClick r:id="" action="ppaction://media"/>
            <a:extLst>
              <a:ext uri="{FF2B5EF4-FFF2-40B4-BE49-F238E27FC236}">
                <a16:creationId xmlns:a16="http://schemas.microsoft.com/office/drawing/2014/main" id="{6692733B-B627-457F-BD9E-8F4856D6EAAA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259" y="1599004"/>
            <a:ext cx="9348660" cy="5258995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742950-FA91-44EE-B713-D2294C7AB8A3}"/>
              </a:ext>
            </a:extLst>
          </p:cNvPr>
          <p:cNvSpPr/>
          <p:nvPr/>
        </p:nvSpPr>
        <p:spPr>
          <a:xfrm>
            <a:off x="4330858" y="290396"/>
            <a:ext cx="4616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Сыршыл ақын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265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9376">
        <p:fade/>
      </p:transition>
    </mc:Choice>
    <mc:Fallback xmlns="">
      <p:transition spd="med" advTm="893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8351" objId="4"/>
        <p14:triggerEvt type="onClick" time="8351" objId="4"/>
        <p14:stopEvt time="85771" objId="4"/>
        <p14:playEvt time="86523" objId="4"/>
        <p14:stopEvt time="89376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 стрелкой 9"/>
          <p:cNvCxnSpPr>
            <a:cxnSpLocks/>
          </p:cNvCxnSpPr>
          <p:nvPr/>
        </p:nvCxnSpPr>
        <p:spPr>
          <a:xfrm>
            <a:off x="6096000" y="1534020"/>
            <a:ext cx="0" cy="47533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2194560" y="5305947"/>
            <a:ext cx="8089124" cy="11913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көркемдік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кеңістік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</a:p>
          <a:p>
            <a:pPr algn="ctr"/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көркем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кейіпкердің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күнделікті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тірлігінің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жиынтығы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94559" y="209801"/>
            <a:ext cx="8190412" cy="132710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Уақыт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пен 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кеңістік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хронотоп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– </a:t>
            </a:r>
            <a:r>
              <a:rPr lang="ru-RU" altLang="ru-RU" sz="28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жазушының</a:t>
            </a: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8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көркем</a:t>
            </a: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8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шығармада</a:t>
            </a: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8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бейнелеген</a:t>
            </a: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8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кеңістігі</a:t>
            </a: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мен </a:t>
            </a:r>
            <a:r>
              <a:rPr lang="ru-RU" altLang="ru-RU" sz="28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уақыты</a:t>
            </a:r>
            <a:endParaRPr lang="ru-RU" sz="28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94559" y="2139662"/>
            <a:ext cx="8089125" cy="14429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хроно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хронос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altLang="ru-RU" sz="24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уақыт</a:t>
            </a:r>
            <a:endParaRPr lang="ru-RU" altLang="ru-RU" sz="24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топ 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топос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altLang="ru-RU" sz="24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мекен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ru-RU" sz="24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орын</a:t>
            </a:r>
            <a:endParaRPr lang="ru-RU" altLang="ru-RU" sz="24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МЕКЕНШАҚ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94559" y="3910718"/>
            <a:ext cx="8089124" cy="105706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көркем</a:t>
            </a:r>
            <a:r>
              <a:rPr lang="kk-KZ" alt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дік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уақыт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</a:p>
          <a:p>
            <a:pPr algn="ctr"/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шығармадағы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іс-қимылдардың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реттілігі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мен </a:t>
            </a:r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тәртібі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27E78F5F-07C2-4DE1-9BD8-B801FC7DB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0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961">
        <p:fade/>
      </p:transition>
    </mc:Choice>
    <mc:Fallback xmlns="">
      <p:transition spd="med" advTm="659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 15"/>
          <p:cNvSpPr/>
          <p:nvPr/>
        </p:nvSpPr>
        <p:spPr>
          <a:xfrm>
            <a:off x="1123405" y="2050868"/>
            <a:ext cx="10122349" cy="4049679"/>
          </a:xfrm>
          <a:custGeom>
            <a:avLst/>
            <a:gdLst>
              <a:gd name="connsiteX0" fmla="*/ 0 w 6594473"/>
              <a:gd name="connsiteY0" fmla="*/ 0 h 2058807"/>
              <a:gd name="connsiteX1" fmla="*/ 6594473 w 6594473"/>
              <a:gd name="connsiteY1" fmla="*/ 0 h 2058807"/>
              <a:gd name="connsiteX2" fmla="*/ 6594473 w 6594473"/>
              <a:gd name="connsiteY2" fmla="*/ 2058807 h 2058807"/>
              <a:gd name="connsiteX3" fmla="*/ 0 w 6594473"/>
              <a:gd name="connsiteY3" fmla="*/ 2058807 h 2058807"/>
              <a:gd name="connsiteX4" fmla="*/ 0 w 6594473"/>
              <a:gd name="connsiteY4" fmla="*/ 0 h 2058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4473" h="2058807">
                <a:moveTo>
                  <a:pt x="0" y="0"/>
                </a:moveTo>
                <a:lnTo>
                  <a:pt x="6594473" y="0"/>
                </a:lnTo>
                <a:lnTo>
                  <a:pt x="6594473" y="2058807"/>
                </a:lnTo>
                <a:lnTo>
                  <a:pt x="0" y="20588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113792" numCol="1" spcCol="1270" anchor="ctr" anchorCtr="0">
            <a:noAutofit/>
          </a:bodyPr>
          <a:lstStyle/>
          <a:p>
            <a:pPr lvl="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k-KZ" sz="2400" kern="12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</a:p>
          <a:p>
            <a:pPr lvl="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k-KZ" sz="2400" i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kk-KZ" sz="2400" i="1" kern="1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Көркем шығармада уақыт пен кеңістік тұтасып келіп, белгілі бір оқиғалар тізбегін оқырманға айқындап көрсетеді. </a:t>
            </a:r>
          </a:p>
          <a:p>
            <a:pPr lvl="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k-KZ" sz="2400" b="1" i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Көркемдік уақыт –</a:t>
            </a:r>
            <a:r>
              <a:rPr lang="kk-KZ" sz="2400" i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шығармада суреттелетін және оқырман назарындағы уақыт. Шығармадағы оқиғалардың бір-бірімен байланысы әрі жүйеленген сюжеті арқылы сипатталады. </a:t>
            </a:r>
          </a:p>
          <a:p>
            <a:pPr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k-KZ" sz="2400" i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Көркемдік кеңістік те көркем әдебиеттің маңызды бөліктерінің бірі. Кеңістіктің мәтіндегі басты рөлі – оқиға кейіпкерлерінің өзара орнын анықтап, сюжеттік байланыс орнату. </a:t>
            </a:r>
          </a:p>
          <a:p>
            <a:pPr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k-KZ" sz="2400" b="1" i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Көркемдік кеңістік –</a:t>
            </a:r>
            <a:r>
              <a:rPr lang="kk-KZ" sz="2400" i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кейіпкерлердің болмысын көрсететін негізгі құрал.</a:t>
            </a:r>
            <a:endParaRPr lang="ru-RU" sz="2400" i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b="1" i="1" kern="1200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33941" y="98355"/>
            <a:ext cx="10629461" cy="508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kk-KZ" sz="28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</a:t>
            </a:r>
            <a:endParaRPr lang="kk-KZ" sz="2800" b="1" dirty="0">
              <a:solidFill>
                <a:schemeClr val="accent1">
                  <a:lumMod val="5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96029" y="352687"/>
            <a:ext cx="4859383" cy="508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kk-KZ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Уақыт пен Кеңістік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A34B1DBF-F2E3-4244-AA8F-B5C8A441B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833">
        <p:fade/>
      </p:transition>
    </mc:Choice>
    <mc:Fallback xmlns="">
      <p:transition spd="med" advTm="458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940A1F-8CB5-4590-A828-6B13AE80301A}"/>
              </a:ext>
            </a:extLst>
          </p:cNvPr>
          <p:cNvSpPr txBox="1"/>
          <p:nvPr/>
        </p:nvSpPr>
        <p:spPr>
          <a:xfrm>
            <a:off x="2279374" y="0"/>
            <a:ext cx="99126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kk-KZ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      </a:t>
            </a:r>
            <a:r>
              <a:rPr lang="kk-KZ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1-тапсырма </a:t>
            </a:r>
            <a:endParaRPr lang="ru-RU" sz="240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r>
              <a:rPr lang="kk-KZ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О.Асқардың «Шетте жүрген бауырларға» өлеңінде сипатталатын лирикалық қаһарманға мінездеме беріңіз, автордың айтқысы келген идеясын анықтаңыз.</a:t>
            </a:r>
            <a:r>
              <a:rPr lang="kk-KZ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04CA3110-5CA3-41EA-BCCC-D1BDC4C9FE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5504406"/>
              </p:ext>
            </p:extLst>
          </p:nvPr>
        </p:nvGraphicFramePr>
        <p:xfrm>
          <a:off x="1038086" y="1662426"/>
          <a:ext cx="9338365" cy="4568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8106A62-A630-4C1D-92F5-33B6BDB77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9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880">
        <p:fade/>
      </p:transition>
    </mc:Choice>
    <mc:Fallback xmlns="">
      <p:transition spd="med" advTm="288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0BB343-80BD-45E3-A00D-527F9F5B47D1}"/>
              </a:ext>
            </a:extLst>
          </p:cNvPr>
          <p:cNvSpPr txBox="1"/>
          <p:nvPr/>
        </p:nvSpPr>
        <p:spPr>
          <a:xfrm>
            <a:off x="1494182" y="2128055"/>
            <a:ext cx="947861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kk-KZ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Лирикалық қаһарман – сыршыл, өлең-жырлардағы ақынның өз бейнесі;</a:t>
            </a:r>
            <a:r>
              <a:rPr lang="kk-KZ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оның ішкі бітімі; ақынның мың иірім көңіл-күйінен, нәзік сыры мен сылқым сезімінен өріліп жасалған өзгеше кейіпкер</a:t>
            </a:r>
            <a:r>
              <a:rPr lang="kk-KZ" sz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8201FA8-C401-4860-AB8E-DF4C92F56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8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710">
        <p:fade/>
      </p:transition>
    </mc:Choice>
    <mc:Fallback xmlns="">
      <p:transition spd="med" advTm="217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09C4A1-9908-4D5D-8606-FA41A27DAC0C}"/>
              </a:ext>
            </a:extLst>
          </p:cNvPr>
          <p:cNvSpPr txBox="1"/>
          <p:nvPr/>
        </p:nvSpPr>
        <p:spPr>
          <a:xfrm>
            <a:off x="940904" y="1675587"/>
            <a:ext cx="10548731" cy="4919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1992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жылы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жазылған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Оразақын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Асқардың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Шетте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жүрген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бауырластарға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өлеңі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шетелдегі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барша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қазақты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атамекенге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шақырған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үндеу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өлең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Өлеңнен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ақынның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еліне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деген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сүйіспеншілігін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байқауға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болады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Өлеңді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оқи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отырып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елжанды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азаматтың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биік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тұлғасын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анық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көре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аламыз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Қазіргі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уақытта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оқумен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болсын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кәсіппен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болсын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шетелге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кетіп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жатқан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жастарымыздың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елге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оралмай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барған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жерлерінен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қайтпай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қалып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қоятын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жағдай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кездесіп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жатады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Ақын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идеясы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шетелде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жүріп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сұлтан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болғанша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еліңде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ұлтан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бол»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деген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мағынамен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астасады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Ақын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әріміз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бір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кісідей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жұмылсақ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барымызды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бағалап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жоғымызды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тү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ендей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түсеміз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елімізді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көркейтеміз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дегенді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айтады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«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Шетте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жүрген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бауырластарға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өлеңі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дүниежүзіне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тарыдай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шашылып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кеткен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барша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қаза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атамекенге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шақыруымен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қазақ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тұтастығын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насихаттауымен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құнды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AF02905A-C6F2-42D4-A322-94DEC3909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6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141">
        <p:fade/>
      </p:transition>
    </mc:Choice>
    <mc:Fallback xmlns="">
      <p:transition spd="med" advTm="64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B7761D6-6C59-4C0F-AF14-EA2F8DE9EA9F}"/>
              </a:ext>
            </a:extLst>
          </p:cNvPr>
          <p:cNvSpPr/>
          <p:nvPr/>
        </p:nvSpPr>
        <p:spPr>
          <a:xfrm>
            <a:off x="911088" y="2114100"/>
            <a:ext cx="4664765" cy="17625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A4CB50-7215-4AE3-AE6A-05CB5C2CD12A}"/>
              </a:ext>
            </a:extLst>
          </p:cNvPr>
          <p:cNvSpPr txBox="1"/>
          <p:nvPr/>
        </p:nvSpPr>
        <p:spPr>
          <a:xfrm>
            <a:off x="2879677" y="351664"/>
            <a:ext cx="8649714" cy="1216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   2-тапсырма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kk-KZ" sz="24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  Берілген үзінділер арқылы шығарма оқиғасының уақытын анықтаңыз.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CDFFE3-B6E5-4FE1-B7D3-DF24A5616429}"/>
              </a:ext>
            </a:extLst>
          </p:cNvPr>
          <p:cNvSpPr txBox="1"/>
          <p:nvPr/>
        </p:nvSpPr>
        <p:spPr>
          <a:xfrm>
            <a:off x="1000539" y="2329973"/>
            <a:ext cx="45322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Шетелге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кетсеңдер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де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бауыр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басып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Құтты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орын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тепсендер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де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ауырласып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Атажұрт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шақырады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тұқымым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деп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Құшағын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байтақ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дала,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тауың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ашып</a:t>
            </a:r>
            <a:r>
              <a:rPr lang="ru-RU" b="0" i="0" dirty="0">
                <a:solidFill>
                  <a:srgbClr val="545454"/>
                </a:solidFill>
                <a:effectLst/>
                <a:latin typeface="Open Sans"/>
              </a:rPr>
              <a:t>…</a:t>
            </a:r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167A926-921D-49FD-9564-D85011436627}"/>
              </a:ext>
            </a:extLst>
          </p:cNvPr>
          <p:cNvSpPr/>
          <p:nvPr/>
        </p:nvSpPr>
        <p:spPr>
          <a:xfrm>
            <a:off x="934280" y="4384293"/>
            <a:ext cx="4664765" cy="17625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Қазағың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жетті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ежелгі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арманына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Жағдайдың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қарамаңдар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бар,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жоғына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Ілінбеу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үшін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елдік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бірлік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керек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Ешқашан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енді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ешкімнің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қармағына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563BF254-73F0-492D-B534-2A1575F9E672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5575853" y="2976414"/>
            <a:ext cx="104029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139BEE33-CC5D-4EF0-AFF7-578DFE9B7221}"/>
              </a:ext>
            </a:extLst>
          </p:cNvPr>
          <p:cNvCxnSpPr>
            <a:cxnSpLocks/>
          </p:cNvCxnSpPr>
          <p:nvPr/>
        </p:nvCxnSpPr>
        <p:spPr>
          <a:xfrm>
            <a:off x="5599045" y="5265563"/>
            <a:ext cx="101710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75018FD-F8AA-4DE5-ADEE-E13ACFA7C479}"/>
              </a:ext>
            </a:extLst>
          </p:cNvPr>
          <p:cNvSpPr/>
          <p:nvPr/>
        </p:nvSpPr>
        <p:spPr>
          <a:xfrm>
            <a:off x="6616147" y="2095144"/>
            <a:ext cx="4664765" cy="17625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33F711B2-BA20-4561-A4B1-0DB0C16F9DC7}"/>
              </a:ext>
            </a:extLst>
          </p:cNvPr>
          <p:cNvSpPr/>
          <p:nvPr/>
        </p:nvSpPr>
        <p:spPr>
          <a:xfrm>
            <a:off x="6616147" y="4384293"/>
            <a:ext cx="4664765" cy="17625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23140629-54DE-46B6-AC7B-CC73A41D1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9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274">
        <p:fade/>
      </p:transition>
    </mc:Choice>
    <mc:Fallback xmlns="">
      <p:transition spd="med" advTm="452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810</Words>
  <Application>Microsoft Office PowerPoint</Application>
  <PresentationFormat>Широкоэкранный</PresentationFormat>
  <Paragraphs>60</Paragraphs>
  <Slides>13</Slides>
  <Notes>2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Tahoma</vt:lpstr>
      <vt:lpstr>Times New Roman</vt:lpstr>
      <vt:lpstr>Тема Office</vt:lpstr>
      <vt:lpstr>1_Тема Office</vt:lpstr>
      <vt:lpstr> ҚАЗАҚ ӘДЕБИЕТІ ІІІ БӨЛІМ  ПАРАСАТ ПАЙЫМЫ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Marzhan Karamurzina</dc:creator>
  <cp:lastModifiedBy>Орынбекова Акниет</cp:lastModifiedBy>
  <cp:revision>26</cp:revision>
  <dcterms:created xsi:type="dcterms:W3CDTF">2021-01-13T18:53:21Z</dcterms:created>
  <dcterms:modified xsi:type="dcterms:W3CDTF">2022-05-15T15:46:31Z</dcterms:modified>
</cp:coreProperties>
</file>